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9144000" cy="5143500" type="screen16x9"/>
  <p:notesSz cx="6858000" cy="9144000"/>
  <p:defaultTextStyle>
    <a:lvl1pPr algn="ctr" defTabSz="502438">
      <a:defRPr sz="2494">
        <a:uFill>
          <a:solidFill/>
        </a:uFill>
        <a:latin typeface="+mn-lt"/>
        <a:ea typeface="+mn-ea"/>
        <a:cs typeface="+mn-cs"/>
        <a:sym typeface="Helvetica"/>
      </a:defRPr>
    </a:lvl1pPr>
    <a:lvl2pPr indent="147455" algn="ctr" defTabSz="502438">
      <a:defRPr sz="2494">
        <a:uFill>
          <a:solidFill/>
        </a:uFill>
        <a:latin typeface="+mn-lt"/>
        <a:ea typeface="+mn-ea"/>
        <a:cs typeface="+mn-cs"/>
        <a:sym typeface="Helvetica"/>
      </a:defRPr>
    </a:lvl2pPr>
    <a:lvl3pPr indent="294909" algn="ctr" defTabSz="502438">
      <a:defRPr sz="2494">
        <a:uFill>
          <a:solidFill/>
        </a:uFill>
        <a:latin typeface="+mn-lt"/>
        <a:ea typeface="+mn-ea"/>
        <a:cs typeface="+mn-cs"/>
        <a:sym typeface="Helvetica"/>
      </a:defRPr>
    </a:lvl3pPr>
    <a:lvl4pPr indent="442364" algn="ctr" defTabSz="502438">
      <a:defRPr sz="2494">
        <a:uFill>
          <a:solidFill/>
        </a:uFill>
        <a:latin typeface="+mn-lt"/>
        <a:ea typeface="+mn-ea"/>
        <a:cs typeface="+mn-cs"/>
        <a:sym typeface="Helvetica"/>
      </a:defRPr>
    </a:lvl4pPr>
    <a:lvl5pPr indent="589818" algn="ctr" defTabSz="502438">
      <a:defRPr sz="2494">
        <a:uFill>
          <a:solidFill/>
        </a:uFill>
        <a:latin typeface="+mn-lt"/>
        <a:ea typeface="+mn-ea"/>
        <a:cs typeface="+mn-cs"/>
        <a:sym typeface="Helvetica"/>
      </a:defRPr>
    </a:lvl5pPr>
    <a:lvl6pPr algn="ctr" defTabSz="502438">
      <a:defRPr sz="2494">
        <a:uFill>
          <a:solidFill/>
        </a:uFill>
        <a:latin typeface="+mn-lt"/>
        <a:ea typeface="+mn-ea"/>
        <a:cs typeface="+mn-cs"/>
        <a:sym typeface="Helvetica"/>
      </a:defRPr>
    </a:lvl6pPr>
    <a:lvl7pPr algn="ctr" defTabSz="502438">
      <a:defRPr sz="2494">
        <a:uFill>
          <a:solidFill/>
        </a:uFill>
        <a:latin typeface="+mn-lt"/>
        <a:ea typeface="+mn-ea"/>
        <a:cs typeface="+mn-cs"/>
        <a:sym typeface="Helvetica"/>
      </a:defRPr>
    </a:lvl7pPr>
    <a:lvl8pPr algn="ctr" defTabSz="502438">
      <a:defRPr sz="2494">
        <a:uFill>
          <a:solidFill/>
        </a:uFill>
        <a:latin typeface="+mn-lt"/>
        <a:ea typeface="+mn-ea"/>
        <a:cs typeface="+mn-cs"/>
        <a:sym typeface="Helvetica"/>
      </a:defRPr>
    </a:lvl8pPr>
    <a:lvl9pPr algn="ctr" defTabSz="502438">
      <a:defRPr sz="2494">
        <a:uFill>
          <a:solidFill/>
        </a:uFill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872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5397" userDrawn="1">
          <p15:clr>
            <a:srgbClr val="A4A3A4"/>
          </p15:clr>
        </p15:guide>
        <p15:guide id="4" orient="horz" pos="1053" userDrawn="1">
          <p15:clr>
            <a:srgbClr val="A4A3A4"/>
          </p15:clr>
        </p15:guide>
        <p15:guide id="5" orient="horz" pos="2935" userDrawn="1">
          <p15:clr>
            <a:srgbClr val="A4A3A4"/>
          </p15:clr>
        </p15:guide>
        <p15:guide id="6" orient="horz" pos="3117" userDrawn="1">
          <p15:clr>
            <a:srgbClr val="A4A3A4"/>
          </p15:clr>
        </p15:guide>
        <p15:guide id="7" orient="horz" pos="169" userDrawn="1">
          <p15:clr>
            <a:srgbClr val="A4A3A4"/>
          </p15:clr>
        </p15:guide>
        <p15:guide id="8" pos="1610" userDrawn="1">
          <p15:clr>
            <a:srgbClr val="A4A3A4"/>
          </p15:clr>
        </p15:guide>
        <p15:guide id="9" pos="2925" userDrawn="1">
          <p15:clr>
            <a:srgbClr val="A4A3A4"/>
          </p15:clr>
        </p15:guide>
        <p15:guide id="10" pos="4241" userDrawn="1">
          <p15:clr>
            <a:srgbClr val="A4A3A4"/>
          </p15:clr>
        </p15:guide>
        <p15:guide id="11" pos="1451" userDrawn="1">
          <p15:clr>
            <a:srgbClr val="A4A3A4"/>
          </p15:clr>
        </p15:guide>
        <p15:guide id="12" pos="2767" userDrawn="1">
          <p15:clr>
            <a:srgbClr val="A4A3A4"/>
          </p15:clr>
        </p15:guide>
        <p15:guide id="13" pos="40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6D640C-5407-43F3-EE21-2F11F60B9098}" name="Marjorie Walker" initials="MW" userId="Marjorie Walk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0D2"/>
    <a:srgbClr val="F6D0FC"/>
    <a:srgbClr val="EEA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6CB"/>
          </a:solidFill>
        </a:fill>
      </a:tcStyle>
    </a:wholeTbl>
    <a:band2H>
      <a:tcTxStyle/>
      <a:tcStyle>
        <a:tcBdr/>
        <a:fill>
          <a:solidFill>
            <a:srgbClr val="E6EC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7B27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7B27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7B27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7"/>
    <p:restoredTop sz="72718" autoAdjust="0"/>
  </p:normalViewPr>
  <p:slideViewPr>
    <p:cSldViewPr snapToGrid="0" snapToObjects="1">
      <p:cViewPr varScale="1">
        <p:scale>
          <a:sx n="84" d="100"/>
          <a:sy n="84" d="100"/>
        </p:scale>
        <p:origin x="996" y="64"/>
      </p:cViewPr>
      <p:guideLst>
        <p:guide orient="horz" pos="872"/>
        <p:guide pos="295"/>
        <p:guide pos="5397"/>
        <p:guide orient="horz" pos="1053"/>
        <p:guide orient="horz" pos="2935"/>
        <p:guide orient="horz" pos="3117"/>
        <p:guide orient="horz" pos="169"/>
        <p:guide pos="1610"/>
        <p:guide pos="2925"/>
        <p:guide pos="4241"/>
        <p:guide pos="1451"/>
        <p:guide pos="2767"/>
        <p:guide pos="40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8228462-EC38-73B3-3387-D61D99F085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9C9345-265F-4E0B-1A60-7C744F1426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A06AA-2B58-A84F-B650-3DFB0BB00E0F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9EB594-DAAF-A384-E91F-3C4AA7C6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FD74BA-E831-A101-58F4-F58C45C6D9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0D7D8-08F0-2846-B7C6-8B2184D5FA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261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" name="Shape 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756471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96606">
      <a:lnSpc>
        <a:spcPct val="125000"/>
      </a:lnSpc>
      <a:defRPr sz="1032">
        <a:latin typeface="+mj-lt"/>
        <a:ea typeface="+mj-ea"/>
        <a:cs typeface="+mj-cs"/>
        <a:sym typeface="Avenir Book"/>
      </a:defRPr>
    </a:lvl1pPr>
    <a:lvl2pPr indent="98303" defTabSz="196606">
      <a:lnSpc>
        <a:spcPct val="125000"/>
      </a:lnSpc>
      <a:defRPr sz="1032">
        <a:latin typeface="+mj-lt"/>
        <a:ea typeface="+mj-ea"/>
        <a:cs typeface="+mj-cs"/>
        <a:sym typeface="Avenir Book"/>
      </a:defRPr>
    </a:lvl2pPr>
    <a:lvl3pPr indent="196606" defTabSz="196606">
      <a:lnSpc>
        <a:spcPct val="125000"/>
      </a:lnSpc>
      <a:defRPr sz="1032">
        <a:latin typeface="+mj-lt"/>
        <a:ea typeface="+mj-ea"/>
        <a:cs typeface="+mj-cs"/>
        <a:sym typeface="Avenir Book"/>
      </a:defRPr>
    </a:lvl3pPr>
    <a:lvl4pPr indent="294909" defTabSz="196606">
      <a:lnSpc>
        <a:spcPct val="125000"/>
      </a:lnSpc>
      <a:defRPr sz="1032">
        <a:latin typeface="+mj-lt"/>
        <a:ea typeface="+mj-ea"/>
        <a:cs typeface="+mj-cs"/>
        <a:sym typeface="Avenir Book"/>
      </a:defRPr>
    </a:lvl4pPr>
    <a:lvl5pPr indent="393212" defTabSz="196606">
      <a:lnSpc>
        <a:spcPct val="125000"/>
      </a:lnSpc>
      <a:defRPr sz="1032">
        <a:latin typeface="+mj-lt"/>
        <a:ea typeface="+mj-ea"/>
        <a:cs typeface="+mj-cs"/>
        <a:sym typeface="Avenir Book"/>
      </a:defRPr>
    </a:lvl5pPr>
    <a:lvl6pPr indent="491515" defTabSz="196606">
      <a:lnSpc>
        <a:spcPct val="125000"/>
      </a:lnSpc>
      <a:defRPr sz="1032">
        <a:latin typeface="+mj-lt"/>
        <a:ea typeface="+mj-ea"/>
        <a:cs typeface="+mj-cs"/>
        <a:sym typeface="Avenir Book"/>
      </a:defRPr>
    </a:lvl6pPr>
    <a:lvl7pPr indent="589818" defTabSz="196606">
      <a:lnSpc>
        <a:spcPct val="125000"/>
      </a:lnSpc>
      <a:defRPr sz="1032">
        <a:latin typeface="+mj-lt"/>
        <a:ea typeface="+mj-ea"/>
        <a:cs typeface="+mj-cs"/>
        <a:sym typeface="Avenir Book"/>
      </a:defRPr>
    </a:lvl7pPr>
    <a:lvl8pPr indent="688121" defTabSz="196606">
      <a:lnSpc>
        <a:spcPct val="125000"/>
      </a:lnSpc>
      <a:defRPr sz="1032">
        <a:latin typeface="+mj-lt"/>
        <a:ea typeface="+mj-ea"/>
        <a:cs typeface="+mj-cs"/>
        <a:sym typeface="Avenir Book"/>
      </a:defRPr>
    </a:lvl8pPr>
    <a:lvl9pPr indent="786424" defTabSz="196606">
      <a:lnSpc>
        <a:spcPct val="125000"/>
      </a:lnSpc>
      <a:defRPr sz="1032">
        <a:latin typeface="+mj-lt"/>
        <a:ea typeface="+mj-ea"/>
        <a:cs typeface="+mj-cs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endParaRPr sz="800" dirty="0"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6312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8FEADF-AE8E-4E47-E7B1-B3BCF83BF5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AC9772-EA62-413A-C429-F2E68B302E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349" y="244175"/>
            <a:ext cx="2084701" cy="5896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71D66B4-E20A-4248-5FE2-62E6F8CD5A5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58922" y="1113018"/>
            <a:ext cx="792480" cy="3028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1pPr>
      <a:lvl2pPr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2pPr>
      <a:lvl3pPr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3pPr>
      <a:lvl4pPr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4pPr>
      <a:lvl5pPr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5pPr>
      <a:lvl6pPr indent="170449"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6pPr>
      <a:lvl7pPr indent="340899"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7pPr>
      <a:lvl8pPr indent="511348"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8pPr>
      <a:lvl9pPr indent="681798"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9pPr>
    </p:titleStyle>
    <p:bodyStyle>
      <a:lvl1pPr marL="127837" indent="-127837"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1pPr>
      <a:lvl2pPr marL="127837" indent="-42612"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2pPr>
      <a:lvl3pPr marL="127837" indent="42612"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3pPr>
      <a:lvl4pPr marL="127837" indent="127837"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4pPr>
      <a:lvl5pPr marL="127837" indent="213062"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5pPr>
      <a:lvl6pPr marL="127837" indent="383511"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6pPr>
      <a:lvl7pPr marL="127837" indent="553961"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7pPr>
      <a:lvl8pPr marL="127837" indent="724410"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8pPr>
      <a:lvl9pPr marL="127837" indent="894860" defTabSz="170449">
        <a:defRPr sz="298">
          <a:uFill>
            <a:solidFill/>
          </a:uFill>
          <a:latin typeface="+mn-lt"/>
          <a:ea typeface="+mn-ea"/>
          <a:cs typeface="+mn-cs"/>
          <a:sym typeface="Helvetica"/>
        </a:defRPr>
      </a:lvl9pPr>
    </p:bodyStyle>
    <p:otherStyle>
      <a:lvl1pPr algn="r" defTabSz="435593">
        <a:defRPr sz="447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1pPr>
      <a:lvl2pPr indent="127837" algn="r" defTabSz="435593">
        <a:defRPr sz="447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2pPr>
      <a:lvl3pPr indent="255674" algn="r" defTabSz="435593">
        <a:defRPr sz="447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3pPr>
      <a:lvl4pPr indent="383511" algn="r" defTabSz="435593">
        <a:defRPr sz="447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4pPr>
      <a:lvl5pPr indent="511348" algn="r" defTabSz="435593">
        <a:defRPr sz="447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5pPr>
      <a:lvl6pPr algn="r" defTabSz="435593">
        <a:defRPr sz="447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6pPr>
      <a:lvl7pPr algn="r" defTabSz="435593">
        <a:defRPr sz="447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7pPr>
      <a:lvl8pPr algn="r" defTabSz="435593">
        <a:defRPr sz="447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8pPr>
      <a:lvl9pPr algn="r" defTabSz="435593">
        <a:defRPr sz="447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Raquel.cameron@uon.edu.au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7880F2-A3D4-B92A-44BF-1628AF757D79}"/>
              </a:ext>
            </a:extLst>
          </p:cNvPr>
          <p:cNvSpPr/>
          <p:nvPr/>
        </p:nvSpPr>
        <p:spPr>
          <a:xfrm>
            <a:off x="0" y="1531130"/>
            <a:ext cx="9144000" cy="3607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spAutoFit/>
          </a:bodyPr>
          <a:lstStyle/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5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603982" y="126106"/>
            <a:ext cx="3752790" cy="79971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r" defTabSz="457200">
              <a:lnSpc>
                <a:spcPct val="110000"/>
              </a:lnSpc>
              <a:defRPr sz="3200" b="1"/>
            </a:lvl1pPr>
          </a:lstStyle>
          <a:p>
            <a:pPr lvl="0" algn="ctr">
              <a:defRPr sz="1800" b="0">
                <a:uFillTx/>
              </a:defRPr>
            </a:pPr>
            <a:r>
              <a:rPr lang="en-AU" sz="1800" b="1" i="0" u="none" strike="noStrike" baseline="0" dirty="0">
                <a:solidFill>
                  <a:srgbClr val="212529"/>
                </a:solidFill>
                <a:latin typeface="DejaVuSans-Bold"/>
              </a:rPr>
              <a:t>EOSINOPHILS IN COLONIC DIVERTICULAR DISEASE</a:t>
            </a:r>
            <a:endParaRPr sz="1193" dirty="0">
              <a:solidFill>
                <a:schemeClr val="bg1"/>
              </a:solidFill>
            </a:endParaRPr>
          </a:p>
        </p:txBody>
      </p:sp>
      <p:sp>
        <p:nvSpPr>
          <p:cNvPr id="9" name="Shape 9"/>
          <p:cNvSpPr/>
          <p:nvPr/>
        </p:nvSpPr>
        <p:spPr>
          <a:xfrm>
            <a:off x="758730" y="3493236"/>
            <a:ext cx="1530978" cy="9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 defTabSz="457200">
              <a:lnSpc>
                <a:spcPct val="110000"/>
              </a:lnSpc>
              <a:defRPr sz="1600" b="1"/>
            </a:lvl1pPr>
          </a:lstStyle>
          <a:p>
            <a:pPr lvl="0">
              <a:defRPr sz="1800" b="0">
                <a:uFillTx/>
              </a:defRPr>
            </a:pPr>
            <a:r>
              <a:rPr sz="597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Shape 10"/>
          <p:cNvSpPr/>
          <p:nvPr/>
        </p:nvSpPr>
        <p:spPr>
          <a:xfrm>
            <a:off x="267124" y="919650"/>
            <a:ext cx="2099771" cy="7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800"/>
            </a:lvl1pPr>
          </a:lstStyle>
          <a:p>
            <a:pPr lvl="0">
              <a:defRPr sz="1800">
                <a:uFillTx/>
              </a:defRPr>
            </a:pPr>
            <a:r>
              <a:rPr sz="500" b="1" dirty="0">
                <a:solidFill>
                  <a:schemeClr val="tx1"/>
                </a:solidFill>
              </a:rPr>
              <a:t>Copyright © 20</a:t>
            </a:r>
            <a:r>
              <a:rPr lang="en-AU" sz="500" b="1" dirty="0">
                <a:solidFill>
                  <a:schemeClr val="tx1"/>
                </a:solidFill>
              </a:rPr>
              <a:t>22 Raquel Cameron </a:t>
            </a:r>
            <a:r>
              <a:rPr lang="en-AU" sz="500" b="1" dirty="0">
                <a:solidFill>
                  <a:schemeClr val="tx1"/>
                </a:solidFill>
                <a:hlinkClick r:id="rId3"/>
              </a:rPr>
              <a:t>Raquel.cameron@uon.edu.au</a:t>
            </a:r>
            <a:r>
              <a:rPr lang="en-AU" sz="500" b="1" dirty="0">
                <a:solidFill>
                  <a:schemeClr val="tx1"/>
                </a:solidFill>
              </a:rPr>
              <a:t> </a:t>
            </a:r>
            <a:endParaRPr sz="500" b="1" dirty="0">
              <a:solidFill>
                <a:schemeClr val="tx1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987465" y="1050983"/>
            <a:ext cx="3169070" cy="40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1600"/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500" i="1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R. Cameron </a:t>
            </a:r>
            <a:r>
              <a:rPr lang="en-AU" sz="500" i="1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1,2,3</a:t>
            </a:r>
            <a:r>
              <a:rPr lang="en-AU" sz="5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, M.M. Walker </a:t>
            </a:r>
            <a:r>
              <a:rPr lang="en-AU" sz="500" i="1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2-3</a:t>
            </a:r>
            <a:r>
              <a:rPr lang="en-AU" sz="5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M.P. Jones </a:t>
            </a:r>
            <a:r>
              <a:rPr lang="en-AU" sz="500" i="1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2,4, </a:t>
            </a:r>
            <a:r>
              <a:rPr lang="en-AU" sz="5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S. King</a:t>
            </a:r>
            <a:r>
              <a:rPr lang="en-AU" sz="500" i="1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AU" sz="5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, S. Keely </a:t>
            </a:r>
            <a:r>
              <a:rPr lang="en-AU" sz="500" i="1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1,2,3</a:t>
            </a:r>
            <a:r>
              <a:rPr lang="en-AU" sz="5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P. Pockney </a:t>
            </a:r>
            <a:r>
              <a:rPr lang="en-AU" sz="500" i="1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2,3</a:t>
            </a:r>
            <a:r>
              <a:rPr lang="en-AU" sz="5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N.J. Talley </a:t>
            </a:r>
            <a:r>
              <a:rPr lang="en-AU" sz="500" i="1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1,2,3</a:t>
            </a:r>
            <a:br>
              <a:rPr lang="en-AU" sz="5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500" i="1" dirty="0"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AU" sz="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University of Newcastle, College of Health, Medicine and Wellbeing, New Lambton Heights, Australia, </a:t>
            </a:r>
            <a:br>
              <a:rPr lang="en-AU" sz="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NHMRC Centre for  Research Excellence in Digestive Health, Newcastle, Australia</a:t>
            </a:r>
            <a:br>
              <a:rPr lang="en-AU" sz="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Hunter Medical Research Institute, Newcastle, Australia,</a:t>
            </a:r>
            <a:br>
              <a:rPr lang="en-AU" sz="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Macquarie University, Psychology, North Ryde, Australia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7C030F-88D1-4DF2-D4A2-130BB4A486E8}"/>
              </a:ext>
            </a:extLst>
          </p:cNvPr>
          <p:cNvSpPr/>
          <p:nvPr/>
        </p:nvSpPr>
        <p:spPr>
          <a:xfrm>
            <a:off x="73017" y="1557644"/>
            <a:ext cx="2859211" cy="3519229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spAutoFit/>
          </a:bodyPr>
          <a:lstStyle/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rgbClr val="B610D2"/>
              </a:solidFill>
            </a:endParaRPr>
          </a:p>
          <a:p>
            <a:pPr lvl="0" algn="l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lvl="0" algn="l">
              <a:defRPr sz="1800">
                <a:uFillTx/>
              </a:defRPr>
            </a:pPr>
            <a:r>
              <a:rPr lang="en-AU" sz="600" dirty="0">
                <a:solidFill>
                  <a:schemeClr val="tx1"/>
                </a:solidFill>
              </a:rPr>
              <a:t>Colonic </a:t>
            </a:r>
            <a:r>
              <a:rPr lang="en-AU" sz="600" dirty="0">
                <a:solidFill>
                  <a:schemeClr val="tx2"/>
                </a:solidFill>
              </a:rPr>
              <a:t>diverticula are herniations of the mucosa and muscularis[1]. The pathoaetiology of diverticula is </a:t>
            </a:r>
            <a:r>
              <a:rPr lang="en-AU" sz="600" dirty="0">
                <a:solidFill>
                  <a:schemeClr val="tx1"/>
                </a:solidFill>
              </a:rPr>
              <a:t>unclear.</a:t>
            </a:r>
          </a:p>
          <a:p>
            <a:pPr lvl="0" algn="l">
              <a:defRPr sz="1800">
                <a:uFillTx/>
              </a:defRPr>
            </a:pPr>
            <a:r>
              <a:rPr lang="en-AU" sz="600" dirty="0">
                <a:solidFill>
                  <a:schemeClr val="tx1"/>
                </a:solidFill>
              </a:rPr>
              <a:t>Diverticulosis is asymptomatic in the majority of individuals and is considered to be a non-inflammatory process[2].</a:t>
            </a:r>
          </a:p>
          <a:p>
            <a:pPr lvl="0" algn="l">
              <a:defRPr sz="1800">
                <a:uFillTx/>
              </a:defRPr>
            </a:pPr>
            <a:r>
              <a:rPr lang="en-AU" sz="600" dirty="0">
                <a:solidFill>
                  <a:schemeClr val="tx1"/>
                </a:solidFill>
              </a:rPr>
              <a:t>However, in 4% of patients, acute inflammation leads to diverticulitis[1], heralded by an infiltrate of neutrophils.</a:t>
            </a:r>
          </a:p>
          <a:p>
            <a:pPr lvl="0" algn="l">
              <a:defRPr sz="1800">
                <a:uFillTx/>
              </a:defRPr>
            </a:pPr>
            <a:r>
              <a:rPr lang="en-AU" sz="600" dirty="0">
                <a:solidFill>
                  <a:schemeClr val="tx1"/>
                </a:solidFill>
              </a:rPr>
              <a:t>In chronic or complicated diverticulitis, there is a preponderance of lymphocytes, and plasma cells[3]. Eosinophils may induce colonic damage[1] but in diverticular disease (DD), a quantitative assessment of eosinophil numbers has not been evaluated.</a:t>
            </a:r>
          </a:p>
          <a:p>
            <a:pPr lvl="0" algn="l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algn="l" rtl="0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algn="l" rtl="0">
              <a:defRPr sz="1800">
                <a:uFillTx/>
              </a:defRPr>
            </a:pPr>
            <a:r>
              <a:rPr lang="en-AU" sz="600" dirty="0">
                <a:solidFill>
                  <a:schemeClr val="tx1"/>
                </a:solidFill>
              </a:rPr>
              <a:t>We aimed to </a:t>
            </a:r>
            <a:r>
              <a:rPr lang="en-AU" sz="600" dirty="0">
                <a:solidFill>
                  <a:schemeClr val="tx2"/>
                </a:solidFill>
              </a:rPr>
              <a:t>investigate if eosinophils are increased in the base, neck and ostia of colonic diverticula (</a:t>
            </a:r>
            <a:r>
              <a:rPr lang="en-AU" sz="600" b="1" dirty="0">
                <a:solidFill>
                  <a:srgbClr val="B610D2"/>
                </a:solidFill>
              </a:rPr>
              <a:t>Figures 1&amp;2</a:t>
            </a:r>
            <a:r>
              <a:rPr lang="en-AU" sz="600" dirty="0">
                <a:solidFill>
                  <a:schemeClr val="tx1"/>
                </a:solidFill>
              </a:rPr>
              <a:t>). </a:t>
            </a:r>
          </a:p>
          <a:p>
            <a:pPr algn="l" rtl="0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algn="l" rtl="0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algn="l" rtl="0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algn="l" rtl="0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algn="l" rtl="0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algn="l" rtl="0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algn="l" rtl="0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algn="l" rtl="0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algn="l" rtl="0">
              <a:defRPr sz="1800">
                <a:uFillTx/>
              </a:defRPr>
            </a:pPr>
            <a:endParaRPr lang="en-AU" sz="600" dirty="0">
              <a:solidFill>
                <a:srgbClr val="FF0000"/>
              </a:solidFill>
            </a:endParaRPr>
          </a:p>
          <a:p>
            <a:pPr algn="l" rtl="0">
              <a:defRPr sz="1800">
                <a:uFillTx/>
              </a:defRPr>
            </a:pPr>
            <a:endParaRPr lang="en-AU" sz="600" dirty="0">
              <a:solidFill>
                <a:srgbClr val="FF0000"/>
              </a:solidFill>
            </a:endParaRPr>
          </a:p>
          <a:p>
            <a:pPr algn="l" rtl="0">
              <a:defRPr sz="1800">
                <a:uFillTx/>
              </a:defRPr>
            </a:pPr>
            <a:r>
              <a:rPr lang="en-AU" sz="600" dirty="0">
                <a:solidFill>
                  <a:schemeClr val="tx2"/>
                </a:solidFill>
              </a:rPr>
              <a:t>As per the flowchart </a:t>
            </a:r>
            <a:r>
              <a:rPr lang="en-AU" sz="600" dirty="0">
                <a:solidFill>
                  <a:schemeClr val="tx1"/>
                </a:solidFill>
              </a:rPr>
              <a:t>(</a:t>
            </a:r>
            <a:r>
              <a:rPr lang="en-AU" sz="600" b="1" dirty="0">
                <a:solidFill>
                  <a:srgbClr val="B610D2"/>
                </a:solidFill>
              </a:rPr>
              <a:t>Figure 3</a:t>
            </a:r>
            <a:r>
              <a:rPr lang="en-AU" sz="600" dirty="0">
                <a:solidFill>
                  <a:schemeClr val="tx2"/>
                </a:solidFill>
              </a:rPr>
              <a:t>), 86 </a:t>
            </a:r>
            <a:r>
              <a:rPr lang="en-AU" sz="600" dirty="0">
                <a:solidFill>
                  <a:schemeClr val="tx1"/>
                </a:solidFill>
              </a:rPr>
              <a:t>colonic resection histological samples were selected to count eosinophils in the of a diverticulum, as well as control tissue (defined as non-diseased luminal mucosa from the same patient). The eosinophil count was performed at x40 resolution in five high power fields (HPFs), each within a grid of 200um. Normal was defined a priori as &lt;25 in any single HPF as per the diagnostic criteria for eosinophilic colitis and colonic eosinophilia[4]. Data analysis contrasts were made using linear mixed models accounting for within-subject correlation due to repeated measurement across diverticulum sites. Analyses were conducted first for the overall cohort </a:t>
            </a:r>
            <a:r>
              <a:rPr lang="en-AU" sz="600" b="1" dirty="0">
                <a:solidFill>
                  <a:srgbClr val="B610D2"/>
                </a:solidFill>
              </a:rPr>
              <a:t>Figure 4 </a:t>
            </a:r>
            <a:r>
              <a:rPr lang="en-AU" sz="600" dirty="0">
                <a:solidFill>
                  <a:schemeClr val="tx1"/>
                </a:solidFill>
              </a:rPr>
              <a:t>and then stratified for the subgroups CRC, elective DD, and emergency DD. </a:t>
            </a:r>
            <a:r>
              <a:rPr lang="en-AU" sz="600" b="1" dirty="0">
                <a:solidFill>
                  <a:srgbClr val="B610D2"/>
                </a:solidFill>
              </a:rPr>
              <a:t>Figure 5 </a:t>
            </a:r>
            <a:r>
              <a:rPr lang="en-AU" sz="600" dirty="0">
                <a:solidFill>
                  <a:schemeClr val="tx1"/>
                </a:solidFill>
              </a:rPr>
              <a:t>Neutrophils, plasma cells, and lymphocytes were graded for cell density. </a:t>
            </a:r>
            <a:r>
              <a:rPr lang="en-AU" sz="600" b="1" dirty="0">
                <a:solidFill>
                  <a:srgbClr val="B610D2"/>
                </a:solidFill>
              </a:rPr>
              <a:t>Figure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CAC6E-FC8E-0416-FC36-86CF7D5C8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00" y="1019858"/>
            <a:ext cx="1174221" cy="42335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993AA8F-756F-BB01-1DB4-57AD384383A1}"/>
              </a:ext>
            </a:extLst>
          </p:cNvPr>
          <p:cNvSpPr/>
          <p:nvPr/>
        </p:nvSpPr>
        <p:spPr>
          <a:xfrm>
            <a:off x="3022050" y="1568377"/>
            <a:ext cx="3888000" cy="3492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spAutoFit/>
          </a:bodyPr>
          <a:lstStyle/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8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C7313F-A883-3190-D796-A2F121A432F6}"/>
              </a:ext>
            </a:extLst>
          </p:cNvPr>
          <p:cNvSpPr/>
          <p:nvPr/>
        </p:nvSpPr>
        <p:spPr>
          <a:xfrm>
            <a:off x="6987444" y="1557644"/>
            <a:ext cx="2052000" cy="3492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spAutoFit/>
          </a:bodyPr>
          <a:lstStyle/>
          <a:p>
            <a:pPr lvl="0" algn="l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lvl="0" algn="l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lvl="0" algn="l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lvl="0" algn="l">
              <a:defRPr sz="1800">
                <a:uFillTx/>
              </a:defRPr>
            </a:pPr>
            <a:r>
              <a:rPr lang="en-AU" sz="600" dirty="0">
                <a:solidFill>
                  <a:schemeClr val="tx1"/>
                </a:solidFill>
              </a:rPr>
              <a:t>The analysis for the entire cohort showed statistically significant increased eosinophils in the base (P&lt;0.001) and neck (P&lt;0.001) when compared with the control location for the cohort combined. </a:t>
            </a:r>
            <a:r>
              <a:rPr lang="en-AU" sz="600" b="1" dirty="0">
                <a:solidFill>
                  <a:srgbClr val="B610D2"/>
                </a:solidFill>
              </a:rPr>
              <a:t>Figure 4 </a:t>
            </a:r>
            <a:r>
              <a:rPr lang="en-AU" sz="600" dirty="0">
                <a:solidFill>
                  <a:schemeClr val="tx1"/>
                </a:solidFill>
              </a:rPr>
              <a:t>The ostia was not significant compared to</a:t>
            </a:r>
            <a:r>
              <a:rPr lang="en-AU" sz="600" strike="sngStrike" dirty="0">
                <a:solidFill>
                  <a:schemeClr val="bg1"/>
                </a:solidFill>
              </a:rPr>
              <a:t> </a:t>
            </a:r>
            <a:r>
              <a:rPr lang="en-AU" sz="600" dirty="0">
                <a:solidFill>
                  <a:schemeClr val="tx1"/>
                </a:solidFill>
              </a:rPr>
              <a:t>controls. </a:t>
            </a:r>
            <a:r>
              <a:rPr lang="en-AU" sz="600" b="1" dirty="0">
                <a:solidFill>
                  <a:srgbClr val="B610D2"/>
                </a:solidFill>
              </a:rPr>
              <a:t>Figure 5 </a:t>
            </a:r>
          </a:p>
          <a:p>
            <a:pPr lvl="0" algn="l">
              <a:defRPr sz="1800">
                <a:uFillTx/>
              </a:defRPr>
            </a:pPr>
            <a:r>
              <a:rPr lang="en-AU" sz="600" dirty="0">
                <a:solidFill>
                  <a:schemeClr val="tx1"/>
                </a:solidFill>
              </a:rPr>
              <a:t>When stratifying the analysis for the subgroups, eosinophils were also significant in the base (P&lt;0.001)) for CRC (n=21; age mean 76.76 (65-95)); 13 males/8 females); and elective DD (n=19; age mean 64.89 (42-67); 8 males/11 females). The neck and ostia was not significant compared to the control site. Emergency DD was statistically significant in both the base and neck of the diverticulum bulb. (n=41; age mean 63.66 (23-91); 21 males/20 females). Again, the ostia was not significant.</a:t>
            </a:r>
          </a:p>
          <a:p>
            <a:pPr lvl="0" algn="l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lvl="0" algn="l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lvl="0" algn="l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lvl="0" algn="l">
              <a:defRPr sz="1800">
                <a:uFillTx/>
              </a:defRPr>
            </a:pPr>
            <a:endParaRPr lang="en-AU" sz="600" dirty="0">
              <a:solidFill>
                <a:schemeClr val="tx1"/>
              </a:solidFill>
            </a:endParaRPr>
          </a:p>
          <a:p>
            <a:pPr algn="l" rtl="0">
              <a:defRPr sz="1800">
                <a:uFillTx/>
              </a:defRPr>
            </a:pPr>
            <a:r>
              <a:rPr lang="en-AU" sz="600" dirty="0">
                <a:solidFill>
                  <a:schemeClr val="tx1"/>
                </a:solidFill>
              </a:rPr>
              <a:t>In diverticular disease, there is a </a:t>
            </a:r>
            <a:r>
              <a:rPr lang="en-AU" sz="600" dirty="0">
                <a:solidFill>
                  <a:schemeClr val="tx2"/>
                </a:solidFill>
              </a:rPr>
              <a:t>significant eosinophil driven inflammatory response at the base and neck (in the entire cohort and emergency DD resection) of the diverticulum. This may indicate that </a:t>
            </a:r>
            <a:r>
              <a:rPr lang="en-AU" sz="600" dirty="0">
                <a:solidFill>
                  <a:schemeClr val="tx1"/>
                </a:solidFill>
              </a:rPr>
              <a:t>subtle eosinophilic colitis plays a role in the formation of the diverticulum and may play a role in disease progression. Further work to confirm eosinophil and immune activation in diverticulosis are in progress. </a:t>
            </a:r>
            <a:endParaRPr kumimoji="0" lang="en-AU" sz="600" b="1" i="0" u="none" strike="noStrike" cap="none" spc="0" normalizeH="0" baseline="0" dirty="0">
              <a:ln>
                <a:noFill/>
              </a:ln>
              <a:solidFill>
                <a:srgbClr val="B610D2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  <a:p>
            <a:pPr algn="l" defTabSz="1168400" rtl="0" latinLnBrk="1" hangingPunct="0"/>
            <a:endParaRPr lang="en-AU" sz="600" dirty="0">
              <a:solidFill>
                <a:schemeClr val="tx1"/>
              </a:solidFill>
            </a:endParaRPr>
          </a:p>
          <a:p>
            <a:pPr algn="l" defTabSz="1168400" rtl="0" latinLnBrk="1" hangingPunct="0"/>
            <a:r>
              <a:rPr lang="en-AU" sz="600" dirty="0">
                <a:solidFill>
                  <a:schemeClr val="bg1"/>
                </a:solidFill>
                <a:highlight>
                  <a:srgbClr val="B610D2"/>
                </a:highlight>
              </a:rPr>
              <a:t>References:</a:t>
            </a:r>
          </a:p>
          <a:p>
            <a:pPr algn="l" defTabSz="1168400" rtl="0" latinLnBrk="1" hangingPunct="0"/>
            <a:endParaRPr lang="en-AU" sz="200" dirty="0">
              <a:solidFill>
                <a:schemeClr val="bg1"/>
              </a:solidFill>
              <a:highlight>
                <a:srgbClr val="B610D2"/>
              </a:highlight>
            </a:endParaRPr>
          </a:p>
          <a:p>
            <a:pPr algn="l"/>
            <a:r>
              <a:rPr lang="en-AU" sz="400" u="none" strike="noStrike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Walker, M.M. and A.K. Harris, Pathogenesis of diverticulosis and diverticular disease. Minerva Gastroenterol </a:t>
            </a:r>
            <a:r>
              <a:rPr lang="en-AU" sz="400" u="none" strike="noStrike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Dietol</a:t>
            </a:r>
            <a:r>
              <a:rPr lang="en-AU" sz="400" u="none" strike="noStrike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63(2): p. 99-109.</a:t>
            </a:r>
          </a:p>
          <a:p>
            <a:pPr algn="l"/>
            <a:r>
              <a:rPr lang="en-AU" sz="400" u="none" strike="noStrike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AU" sz="400" u="none" strike="noStrike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Jarbrink</a:t>
            </a:r>
            <a:r>
              <a:rPr lang="en-AU" sz="400" u="none" strike="noStrike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-Sehgal, M.E., et al., Diverticulosis, Symptoms and Colonic Inflammation: A Population-Based Colonoscopy Study. Am J Gastroenterol, 2019. 114(3): p. 500-510.</a:t>
            </a:r>
          </a:p>
          <a:p>
            <a:pPr algn="l"/>
            <a:r>
              <a:rPr lang="en-AU" sz="400" u="none" strike="noStrike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Tursi, A., et al., Assessment and grading of mucosal inflammation in colonic diverticular disease. J Clin Gastroenterol, 2008. 42(6): p. 699-703.</a:t>
            </a:r>
          </a:p>
          <a:p>
            <a:pPr algn="l"/>
            <a:r>
              <a:rPr lang="en-AU" sz="400" u="none" strike="noStrike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Turner, K.O., et al., Primary Colonic Eosinophilia and Eosinophilic Colitis in Adults. Am J Surg </a:t>
            </a:r>
            <a:r>
              <a:rPr lang="en-AU" sz="400" u="none" strike="noStrike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</a:t>
            </a:r>
            <a:r>
              <a:rPr lang="en-AU" sz="400" u="none" strike="noStrike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41(2): p. 225- 233</a:t>
            </a:r>
            <a:r>
              <a:rPr lang="en-AU" sz="400" b="0" i="0" u="none" strike="noStrike" baseline="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AU" sz="600" dirty="0">
              <a:solidFill>
                <a:schemeClr val="tx1"/>
              </a:solidFill>
            </a:endParaRPr>
          </a:p>
        </p:txBody>
      </p:sp>
      <p:sp>
        <p:nvSpPr>
          <p:cNvPr id="16" name="Shape 16"/>
          <p:cNvSpPr/>
          <p:nvPr/>
        </p:nvSpPr>
        <p:spPr>
          <a:xfrm>
            <a:off x="7189448" y="3877695"/>
            <a:ext cx="1600597" cy="9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170449">
              <a:lnSpc>
                <a:spcPct val="110000"/>
              </a:lnSpc>
              <a:defRPr sz="1800">
                <a:uFillTx/>
              </a:defRPr>
            </a:pPr>
            <a:r>
              <a:rPr lang="en-AU" sz="597" b="1" dirty="0">
                <a:solidFill>
                  <a:srgbClr val="B610D2"/>
                </a:solidFill>
              </a:rPr>
              <a:t>:</a:t>
            </a:r>
            <a:endParaRPr lang="en-AU" sz="597" dirty="0">
              <a:solidFill>
                <a:schemeClr val="tx1"/>
              </a:solidFill>
            </a:endParaRPr>
          </a:p>
        </p:txBody>
      </p:sp>
      <p:sp>
        <p:nvSpPr>
          <p:cNvPr id="30" name="Textfeld 1">
            <a:extLst>
              <a:ext uri="{FF2B5EF4-FFF2-40B4-BE49-F238E27FC236}">
                <a16:creationId xmlns:a16="http://schemas.microsoft.com/office/drawing/2014/main" id="{A932AB99-103D-1DC3-EACE-814E22D6380C}"/>
              </a:ext>
            </a:extLst>
          </p:cNvPr>
          <p:cNvSpPr txBox="1"/>
          <p:nvPr/>
        </p:nvSpPr>
        <p:spPr>
          <a:xfrm>
            <a:off x="6956721" y="4940828"/>
            <a:ext cx="2187279" cy="1038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315" tIns="13315" rIns="13315" bIns="13315" numCol="1" spcCol="38100" rtlCol="0" anchor="ctr">
            <a:spAutoFit/>
          </a:bodyPr>
          <a:lstStyle/>
          <a:p>
            <a:pPr defTabSz="435593" rtl="0" latinLnBrk="1" hangingPunct="0"/>
            <a:r>
              <a:rPr lang="en-AU" sz="500" b="1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All authors have declared no conflict of interest</a:t>
            </a:r>
            <a:endParaRPr lang="de-DE" sz="500" b="1" dirty="0">
              <a:solidFill>
                <a:schemeClr val="tx1"/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</p:txBody>
      </p:sp>
      <p:pic>
        <p:nvPicPr>
          <p:cNvPr id="32" name="Picture 31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8A8E8CF8-98F1-C52E-754B-816A2B8B68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3" y="3115574"/>
            <a:ext cx="1138268" cy="5914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D97F64-62C2-380C-4F02-EE6E075EB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528" y="3067353"/>
            <a:ext cx="698865" cy="63963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022806C-A58A-DA37-DD16-87E731BA31D0}"/>
              </a:ext>
            </a:extLst>
          </p:cNvPr>
          <p:cNvSpPr/>
          <p:nvPr/>
        </p:nvSpPr>
        <p:spPr>
          <a:xfrm>
            <a:off x="556253" y="1614766"/>
            <a:ext cx="1872000" cy="180000"/>
          </a:xfrm>
          <a:prstGeom prst="roundRect">
            <a:avLst/>
          </a:prstGeom>
          <a:solidFill>
            <a:srgbClr val="B610D2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spAutoFit/>
          </a:bodyPr>
          <a:lstStyle/>
          <a:p>
            <a:pPr defTabSz="1168400" rtl="0" latinLnBrk="1" hangingPunct="0"/>
            <a:r>
              <a:rPr lang="en-AU" sz="800" b="1" dirty="0">
                <a:solidFill>
                  <a:schemeClr val="bg1"/>
                </a:solidFill>
              </a:rPr>
              <a:t>Introduction:</a:t>
            </a:r>
            <a:r>
              <a:rPr lang="en-AU" sz="800" b="1" dirty="0">
                <a:solidFill>
                  <a:srgbClr val="B610D2"/>
                </a:solidFill>
              </a:rPr>
              <a:t>: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B8694D7-F873-7B9E-3F1F-F4EED9C6664C}"/>
              </a:ext>
            </a:extLst>
          </p:cNvPr>
          <p:cNvSpPr/>
          <p:nvPr/>
        </p:nvSpPr>
        <p:spPr>
          <a:xfrm>
            <a:off x="529989" y="2704704"/>
            <a:ext cx="1872000" cy="180000"/>
          </a:xfrm>
          <a:prstGeom prst="roundRect">
            <a:avLst/>
          </a:prstGeom>
          <a:solidFill>
            <a:srgbClr val="B610D2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spAutoFit/>
          </a:bodyPr>
          <a:lstStyle/>
          <a:p>
            <a:pPr defTabSz="1168400" rtl="0" latinLnBrk="1" hangingPunct="0"/>
            <a:r>
              <a:rPr lang="en-AU" sz="800" b="1" dirty="0">
                <a:solidFill>
                  <a:schemeClr val="bg1"/>
                </a:solidFill>
              </a:rPr>
              <a:t>Aims:</a:t>
            </a:r>
            <a:endParaRPr lang="en-AU" sz="800" b="1" dirty="0">
              <a:solidFill>
                <a:srgbClr val="B610D2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11489EA-5431-92A2-4DF0-D908F996ECFC}"/>
              </a:ext>
            </a:extLst>
          </p:cNvPr>
          <p:cNvSpPr/>
          <p:nvPr/>
        </p:nvSpPr>
        <p:spPr>
          <a:xfrm>
            <a:off x="537567" y="3805725"/>
            <a:ext cx="1872000" cy="180000"/>
          </a:xfrm>
          <a:prstGeom prst="roundRect">
            <a:avLst/>
          </a:prstGeom>
          <a:solidFill>
            <a:srgbClr val="B610D2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spAutoFit/>
          </a:bodyPr>
          <a:lstStyle/>
          <a:p>
            <a:pPr defTabSz="1168400" rtl="0" latinLnBrk="1" hangingPunct="0"/>
            <a:r>
              <a:rPr lang="en-AU" sz="800" b="1" dirty="0">
                <a:solidFill>
                  <a:schemeClr val="bg1"/>
                </a:solidFill>
              </a:rPr>
              <a:t>Methods:</a:t>
            </a:r>
            <a:r>
              <a:rPr lang="en-AU" sz="800" b="1" dirty="0">
                <a:solidFill>
                  <a:srgbClr val="B610D2"/>
                </a:solidFill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7982F01-5AC2-E4CF-0FAB-DB2EB553A517}"/>
              </a:ext>
            </a:extLst>
          </p:cNvPr>
          <p:cNvSpPr/>
          <p:nvPr/>
        </p:nvSpPr>
        <p:spPr>
          <a:xfrm>
            <a:off x="7053902" y="1614766"/>
            <a:ext cx="1872000" cy="180000"/>
          </a:xfrm>
          <a:prstGeom prst="roundRect">
            <a:avLst/>
          </a:prstGeom>
          <a:solidFill>
            <a:srgbClr val="B610D2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spAutoFit/>
          </a:bodyPr>
          <a:lstStyle/>
          <a:p>
            <a:pPr defTabSz="1168400" rtl="0" latinLnBrk="1" hangingPunct="0"/>
            <a:r>
              <a:rPr lang="en-AU" sz="800" b="1" dirty="0">
                <a:solidFill>
                  <a:schemeClr val="bg1"/>
                </a:solidFill>
              </a:rPr>
              <a:t>Results:</a:t>
            </a:r>
            <a:r>
              <a:rPr lang="en-AU" sz="800" b="1" dirty="0">
                <a:solidFill>
                  <a:srgbClr val="B610D2"/>
                </a:solidFill>
              </a:rPr>
              <a:t>: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48C4917-853E-6C2D-9AF1-FB38374EC600}"/>
              </a:ext>
            </a:extLst>
          </p:cNvPr>
          <p:cNvSpPr/>
          <p:nvPr/>
        </p:nvSpPr>
        <p:spPr>
          <a:xfrm>
            <a:off x="7080504" y="3244634"/>
            <a:ext cx="1872000" cy="180000"/>
          </a:xfrm>
          <a:prstGeom prst="roundRect">
            <a:avLst/>
          </a:prstGeom>
          <a:solidFill>
            <a:srgbClr val="B610D2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spAutoFit/>
          </a:bodyPr>
          <a:lstStyle/>
          <a:p>
            <a:pPr defTabSz="1168400" rtl="0" latinLnBrk="1" hangingPunct="0"/>
            <a:r>
              <a:rPr lang="en-AU" sz="800" b="1" dirty="0">
                <a:solidFill>
                  <a:schemeClr val="bg1"/>
                </a:solidFill>
              </a:rPr>
              <a:t>Conclusions:</a:t>
            </a:r>
            <a:r>
              <a:rPr lang="en-AU" sz="800" b="1" dirty="0">
                <a:solidFill>
                  <a:srgbClr val="B610D2"/>
                </a:solidFill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29DDC8-8F41-C7C7-6D72-612E1D3D8E2F}"/>
              </a:ext>
            </a:extLst>
          </p:cNvPr>
          <p:cNvSpPr txBox="1"/>
          <p:nvPr/>
        </p:nvSpPr>
        <p:spPr>
          <a:xfrm>
            <a:off x="3205455" y="3480971"/>
            <a:ext cx="72196" cy="22602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38100" rtlCol="0" anchor="ctr">
            <a:spAutoFit/>
          </a:bodyPr>
          <a:lstStyle/>
          <a:p>
            <a:pPr marL="0" marR="0" indent="0" algn="ctr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B610D2"/>
              </a:highlight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26FE3-9889-7577-68EA-4F717F54B312}"/>
              </a:ext>
            </a:extLst>
          </p:cNvPr>
          <p:cNvSpPr txBox="1"/>
          <p:nvPr/>
        </p:nvSpPr>
        <p:spPr>
          <a:xfrm>
            <a:off x="1363445" y="3100928"/>
            <a:ext cx="748248" cy="626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spAutoFit/>
          </a:bodyPr>
          <a:lstStyle/>
          <a:p>
            <a:pPr marL="0" marR="0" indent="0" algn="l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" b="1" i="0" u="none" strike="noStrike" cap="none" spc="0" normalizeH="0" baseline="0" dirty="0">
                <a:ln>
                  <a:noFill/>
                </a:ln>
                <a:solidFill>
                  <a:srgbClr val="B610D2"/>
                </a:solidFill>
                <a:effectLst/>
                <a:uFill>
                  <a:solidFill>
                    <a:srgbClr val="000000"/>
                  </a:solidFill>
                </a:uFill>
                <a:ea typeface="+mn-ea"/>
                <a:cs typeface="+mn-cs"/>
                <a:sym typeface="Helvetica"/>
              </a:rPr>
              <a:t>Figures: 1</a:t>
            </a:r>
            <a:r>
              <a:rPr kumimoji="0" lang="en-AU" sz="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+mn-ea"/>
                <a:cs typeface="+mn-cs"/>
                <a:sym typeface="Helvetica"/>
              </a:rPr>
              <a:t>. Diverticulum observed by Aperio ImageScope.</a:t>
            </a:r>
          </a:p>
          <a:p>
            <a:pPr marL="0" marR="0" indent="0" algn="l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+mn-ea"/>
                <a:cs typeface="+mn-cs"/>
                <a:sym typeface="Helvetica"/>
              </a:rPr>
              <a:t>H&amp;E resection tissue sample from the sigmoid colon. </a:t>
            </a:r>
            <a:r>
              <a:rPr lang="en-AU" sz="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(A: 25x; B: 40x mag.)</a:t>
            </a:r>
          </a:p>
          <a:p>
            <a:pPr marL="0" marR="0" indent="0" algn="l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" b="1" i="0" u="none" strike="noStrike" cap="none" spc="0" normalizeH="0" baseline="0" dirty="0">
                <a:ln>
                  <a:noFill/>
                </a:ln>
                <a:solidFill>
                  <a:srgbClr val="B610D2"/>
                </a:solidFill>
                <a:effectLst/>
                <a:uFill>
                  <a:solidFill>
                    <a:srgbClr val="000000"/>
                  </a:solidFill>
                </a:uFill>
                <a:ea typeface="+mn-ea"/>
                <a:cs typeface="+mn-cs"/>
                <a:sym typeface="Helvetica"/>
              </a:rPr>
              <a:t>Figure 2</a:t>
            </a:r>
            <a:r>
              <a:rPr kumimoji="0" lang="en-AU" sz="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+mn-ea"/>
                <a:cs typeface="+mn-cs"/>
                <a:sym typeface="Helvetica"/>
              </a:rPr>
              <a:t>: Illustration by Biorender.com showing regions of </a:t>
            </a:r>
          </a:p>
          <a:p>
            <a:pPr marL="0" marR="0" indent="0" algn="l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  <a:ea typeface="+mn-ea"/>
                <a:cs typeface="+mn-cs"/>
                <a:sym typeface="Helvetica"/>
              </a:rPr>
              <a:t>diverticulum counted for eosinophils.</a:t>
            </a:r>
            <a:endParaRPr kumimoji="0" lang="en-AU" sz="4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>
                <a:solidFill>
                  <a:srgbClr val="000000"/>
                </a:solidFill>
              </a:uFill>
              <a:ea typeface="+mn-ea"/>
              <a:cs typeface="+mn-cs"/>
              <a:sym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86B8D-40F6-786F-6F60-CF0BBA1DE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0150" y="1613402"/>
            <a:ext cx="1287748" cy="1879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2A6AA8-DF1B-319E-8E9A-A6EC1CB85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2885" y="3790400"/>
            <a:ext cx="3302228" cy="110437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BB99F64-366E-A110-D1DA-5E4751D22F34}"/>
              </a:ext>
            </a:extLst>
          </p:cNvPr>
          <p:cNvSpPr txBox="1"/>
          <p:nvPr/>
        </p:nvSpPr>
        <p:spPr>
          <a:xfrm>
            <a:off x="3735096" y="4855483"/>
            <a:ext cx="2143454" cy="195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spAutoFit/>
          </a:bodyPr>
          <a:lstStyle/>
          <a:p>
            <a:pPr marL="0" marR="0" indent="0" algn="l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" b="1" i="0" u="none" strike="noStrike" cap="none" spc="0" normalizeH="0" baseline="0" dirty="0">
                <a:ln>
                  <a:noFill/>
                </a:ln>
                <a:solidFill>
                  <a:srgbClr val="B610D2"/>
                </a:solidFill>
                <a:effectLst/>
                <a:uFill>
                  <a:solidFill>
                    <a:srgbClr val="000000"/>
                  </a:solidFill>
                </a:uFill>
                <a:ea typeface="+mn-ea"/>
                <a:cs typeface="+mn-cs"/>
                <a:sym typeface="Helvetica"/>
              </a:rPr>
              <a:t>Figure </a:t>
            </a:r>
            <a:r>
              <a:rPr lang="en-AU" sz="400" b="1" dirty="0">
                <a:solidFill>
                  <a:srgbClr val="B610D2"/>
                </a:solidFill>
                <a:uFill>
                  <a:solidFill>
                    <a:srgbClr val="000000"/>
                  </a:solidFill>
                </a:uFill>
              </a:rPr>
              <a:t>5</a:t>
            </a:r>
            <a:r>
              <a:rPr kumimoji="0" lang="en-AU" sz="400" b="1" i="0" u="none" strike="noStrike" cap="none" spc="0" normalizeH="0" baseline="0" dirty="0">
                <a:ln>
                  <a:noFill/>
                </a:ln>
                <a:solidFill>
                  <a:srgbClr val="B610D2"/>
                </a:solidFill>
                <a:effectLst/>
                <a:uFill>
                  <a:solidFill>
                    <a:srgbClr val="000000"/>
                  </a:solidFill>
                </a:uFill>
                <a:ea typeface="+mn-ea"/>
                <a:cs typeface="+mn-cs"/>
                <a:sym typeface="Helvetica"/>
              </a:rPr>
              <a:t>. </a:t>
            </a:r>
            <a:r>
              <a:rPr kumimoji="0" lang="en-AU" sz="4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  <a:ea typeface="+mn-ea"/>
                <a:cs typeface="+mn-cs"/>
                <a:sym typeface="Helvetica"/>
              </a:rPr>
              <a:t>Box and violin graph for e</a:t>
            </a:r>
            <a:r>
              <a:rPr lang="en-AU" sz="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osinophil counts for subgroups CRC vs elective DD vs emergency DD at the diverticulum base, neck, and ostia </a:t>
            </a:r>
            <a:r>
              <a:rPr lang="en-AU" sz="4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vs</a:t>
            </a:r>
            <a:r>
              <a:rPr lang="en-AU" sz="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. </a:t>
            </a:r>
            <a:r>
              <a:rPr lang="en-AU" sz="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the control site.</a:t>
            </a:r>
            <a:endParaRPr kumimoji="0" lang="en-AU" sz="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+mn-ea"/>
              <a:cs typeface="+mn-cs"/>
              <a:sym typeface="Helvetic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737D0F-19B3-9CF6-B40E-1FE4E2B3DCEF}"/>
              </a:ext>
            </a:extLst>
          </p:cNvPr>
          <p:cNvSpPr txBox="1"/>
          <p:nvPr/>
        </p:nvSpPr>
        <p:spPr>
          <a:xfrm>
            <a:off x="4557898" y="3515054"/>
            <a:ext cx="1998912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spAutoFit/>
          </a:bodyPr>
          <a:lstStyle/>
          <a:p>
            <a:pPr marL="0" marR="0" indent="0" algn="l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" b="1" i="0" u="none" strike="noStrike" cap="none" spc="0" normalizeH="0" baseline="0" dirty="0">
                <a:ln>
                  <a:noFill/>
                </a:ln>
                <a:solidFill>
                  <a:srgbClr val="B610D2"/>
                </a:solidFill>
                <a:effectLst/>
                <a:uFill>
                  <a:solidFill>
                    <a:srgbClr val="000000"/>
                  </a:solidFill>
                </a:uFill>
                <a:ea typeface="+mn-ea"/>
                <a:cs typeface="+mn-cs"/>
                <a:sym typeface="Helvetica"/>
              </a:rPr>
              <a:t>Figure 4. </a:t>
            </a:r>
            <a:r>
              <a:rPr kumimoji="0" lang="en-AU" sz="4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  <a:ea typeface="+mn-ea"/>
                <a:cs typeface="+mn-cs"/>
                <a:sym typeface="Helvetica"/>
              </a:rPr>
              <a:t>Box and viol</a:t>
            </a:r>
            <a:r>
              <a:rPr lang="en-AU" sz="40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</a:rPr>
              <a:t>in graphs for eosinophil counts </a:t>
            </a:r>
            <a:r>
              <a:rPr lang="en-AU" sz="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 the entire cohort (n=86) at the diverticulum base, neck, and ostia</a:t>
            </a:r>
            <a:r>
              <a:rPr lang="en-AU" sz="400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</a:rPr>
              <a:t> vs </a:t>
            </a:r>
            <a:r>
              <a:rPr lang="en-AU" sz="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the control site. Also, cell density grading graphs for neutrophils, plasma cells, and lymphocytes.</a:t>
            </a:r>
            <a:endParaRPr kumimoji="0" lang="en-AU" sz="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+mn-ea"/>
              <a:cs typeface="+mn-cs"/>
              <a:sym typeface="Helvetic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99E40A-ED81-732A-AC7C-98FD455CAB7F}"/>
              </a:ext>
            </a:extLst>
          </p:cNvPr>
          <p:cNvSpPr txBox="1"/>
          <p:nvPr/>
        </p:nvSpPr>
        <p:spPr>
          <a:xfrm>
            <a:off x="3337525" y="3531369"/>
            <a:ext cx="1006233" cy="195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spAutoFit/>
          </a:bodyPr>
          <a:lstStyle/>
          <a:p>
            <a:pPr marL="0" marR="0" indent="0" algn="l" defTabSz="1168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" b="1" i="0" u="none" strike="noStrike" cap="none" spc="0" normalizeH="0" baseline="0" dirty="0">
                <a:ln>
                  <a:noFill/>
                </a:ln>
                <a:solidFill>
                  <a:srgbClr val="B610D2"/>
                </a:solidFill>
                <a:effectLst/>
                <a:uFill>
                  <a:solidFill>
                    <a:srgbClr val="000000"/>
                  </a:solidFill>
                </a:uFill>
                <a:ea typeface="+mn-ea"/>
                <a:cs typeface="+mn-cs"/>
                <a:sym typeface="Helvetica"/>
              </a:rPr>
              <a:t>Figure </a:t>
            </a:r>
            <a:r>
              <a:rPr lang="en-AU" sz="400" b="1" dirty="0">
                <a:solidFill>
                  <a:srgbClr val="B610D2"/>
                </a:solidFill>
                <a:uFill>
                  <a:solidFill>
                    <a:srgbClr val="000000"/>
                  </a:solidFill>
                </a:uFill>
              </a:rPr>
              <a:t>3</a:t>
            </a:r>
            <a:r>
              <a:rPr kumimoji="0" lang="en-AU" sz="400" b="1" i="0" u="none" strike="noStrike" cap="none" spc="0" normalizeH="0" baseline="0" dirty="0">
                <a:ln>
                  <a:noFill/>
                </a:ln>
                <a:solidFill>
                  <a:srgbClr val="B610D2"/>
                </a:solidFill>
                <a:effectLst/>
                <a:uFill>
                  <a:solidFill>
                    <a:srgbClr val="000000"/>
                  </a:solidFill>
                </a:uFill>
                <a:ea typeface="+mn-ea"/>
                <a:cs typeface="+mn-cs"/>
                <a:sym typeface="Helvetica"/>
              </a:rPr>
              <a:t>. </a:t>
            </a:r>
            <a:r>
              <a:rPr kumimoji="0" lang="en-AU" sz="4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>
                  <a:solidFill>
                    <a:srgbClr val="000000"/>
                  </a:solidFill>
                </a:uFill>
                <a:ea typeface="+mn-ea"/>
                <a:cs typeface="+mn-cs"/>
                <a:sym typeface="Helvetica"/>
              </a:rPr>
              <a:t>Flowchart showing the cohort selection process.</a:t>
            </a:r>
            <a:endParaRPr kumimoji="0" lang="en-AU" sz="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+mn-ea"/>
              <a:cs typeface="+mn-cs"/>
              <a:sym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096D7-BA94-E729-EE1B-001AB9FA7E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392" y="1646683"/>
            <a:ext cx="2060418" cy="18410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UEG Week">
      <a:dk1>
        <a:srgbClr val="303334"/>
      </a:dk1>
      <a:lt1>
        <a:srgbClr val="FFFFFF"/>
      </a:lt1>
      <a:dk2>
        <a:srgbClr val="303334"/>
      </a:dk2>
      <a:lt2>
        <a:srgbClr val="F3F3F3"/>
      </a:lt2>
      <a:accent1>
        <a:srgbClr val="00EB00"/>
      </a:accent1>
      <a:accent2>
        <a:srgbClr val="99F799"/>
      </a:accent2>
      <a:accent3>
        <a:srgbClr val="303334"/>
      </a:accent3>
      <a:accent4>
        <a:srgbClr val="ACADAE"/>
      </a:accent4>
      <a:accent5>
        <a:srgbClr val="F3F3F3"/>
      </a:accent5>
      <a:accent6>
        <a:srgbClr val="FBFBFB"/>
      </a:accent6>
      <a:hlink>
        <a:srgbClr val="00EB00"/>
      </a:hlink>
      <a:folHlink>
        <a:srgbClr val="99F799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5717" tIns="35717" rIns="35717" bIns="35717" numCol="1" spcCol="38100" rtlCol="0" anchor="ctr">
        <a:spAutoFit/>
      </a:bodyPr>
      <a:lstStyle>
        <a:defPPr marL="0" marR="0" indent="0" algn="ctr" defTabSz="1168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5717" tIns="35717" rIns="35717" bIns="35717" numCol="1" spcCol="38100" rtlCol="0" anchor="ctr">
        <a:spAutoFit/>
      </a:bodyPr>
      <a:lstStyle>
        <a:defPPr marL="0" marR="0" indent="0" algn="ctr" defTabSz="1168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707070"/>
      </a:accent4>
      <a:accent5>
        <a:srgbClr val="AAB7DA"/>
      </a:accent5>
      <a:accent6>
        <a:srgbClr val="007B27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5717" tIns="35717" rIns="35717" bIns="35717" numCol="1" spcCol="38100" rtlCol="0" anchor="ctr">
        <a:spAutoFit/>
      </a:bodyPr>
      <a:lstStyle>
        <a:defPPr marL="0" marR="0" indent="0" algn="ctr" defTabSz="1168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5717" tIns="35717" rIns="35717" bIns="35717" numCol="1" spcCol="38100" rtlCol="0" anchor="ctr">
        <a:spAutoFit/>
      </a:bodyPr>
      <a:lstStyle>
        <a:defPPr marL="0" marR="0" indent="0" algn="ctr" defTabSz="1168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842FC9D2E91146B07F1AD45BEF0F4D" ma:contentTypeVersion="22" ma:contentTypeDescription="Create a new document." ma:contentTypeScope="" ma:versionID="ebb8b2c2c5026792012b6dca73d6aed9">
  <xsd:schema xmlns:xsd="http://www.w3.org/2001/XMLSchema" xmlns:xs="http://www.w3.org/2001/XMLSchema" xmlns:p="http://schemas.microsoft.com/office/2006/metadata/properties" xmlns:ns2="18affeec-5746-4d08-8a26-954e33b62b81" xmlns:ns3="d27c311f-db88-4cf5-a10d-d7b3dc8e9ac9" targetNamespace="http://schemas.microsoft.com/office/2006/metadata/properties" ma:root="true" ma:fieldsID="5df30979e2ff13751911441119553944" ns2:_="" ns3:_="">
    <xsd:import namespace="18affeec-5746-4d08-8a26-954e33b62b81"/>
    <xsd:import namespace="d27c311f-db88-4cf5-a10d-d7b3dc8e9a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_ModernAudienceTargetUserField" minOccurs="0"/>
                <xsd:element ref="ns2:_ModernAudienceAadObjectIds" minOccurs="0"/>
                <xsd:element ref="ns2:Target_x0020_Audiences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ffeec-5746-4d08-8a26-954e33b62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ModernAudienceTargetUserField" ma:index="19" nillable="true" ma:displayName="Audience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20" nillable="true" ma:displayName="AudienceIds" ma:list="{c3ab67d6-5ce4-4700-b4b7-9373583cc6e5}" ma:internalName="_ModernAudienceAadObjectIds" ma:readOnly="true" ma:showField="_AadObjectIdForUser" ma:web="d27c311f-db88-4cf5-a10d-d7b3dc8e9a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rget_x0020_Audiences" ma:index="21" nillable="true" ma:displayName="Target Audiences" ma:internalName="Target_x0020_Audiences">
      <xsd:simpleType>
        <xsd:restriction base="dms:Unknown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_Flow_SignoffStatus" ma:index="27" nillable="true" ma:displayName="Sign-off status" ma:internalName="Sign_x002d_off_x0020_status">
      <xsd:simpleType>
        <xsd:restriction base="dms:Text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98a4d870-02c3-49dc-aa36-f821aab87f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c311f-db88-4cf5-a10d-d7b3dc8e9a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98a4d870-02c3-49dc-aa36-f821aab87fc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d3eff3c5-3ef7-48c6-bd15-cbbc2875cd3b}" ma:internalName="TaxCatchAll" ma:showField="CatchAllData" ma:web="d27c311f-db88-4cf5-a10d-d7b3dc8e9a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7c311f-db88-4cf5-a10d-d7b3dc8e9ac9" xsi:nil="true"/>
    <lcf76f155ced4ddcb4097134ff3c332f xmlns="18affeec-5746-4d08-8a26-954e33b62b81">
      <Terms xmlns="http://schemas.microsoft.com/office/infopath/2007/PartnerControls"/>
    </lcf76f155ced4ddcb4097134ff3c332f>
    <_ModernAudienceTargetUserField xmlns="18affeec-5746-4d08-8a26-954e33b62b81">
      <UserInfo>
        <DisplayName/>
        <AccountId xsi:nil="true"/>
        <AccountType/>
      </UserInfo>
    </_ModernAudienceTargetUserField>
    <TaxKeywordTaxHTField xmlns="d27c311f-db88-4cf5-a10d-d7b3dc8e9ac9">
      <Terms xmlns="http://schemas.microsoft.com/office/infopath/2007/PartnerControls"/>
    </TaxKeywordTaxHTField>
    <Target_x0020_Audiences xmlns="18affeec-5746-4d08-8a26-954e33b62b81" xsi:nil="true"/>
    <_Flow_SignoffStatus xmlns="18affeec-5746-4d08-8a26-954e33b62b81" xsi:nil="true"/>
  </documentManagement>
</p:properties>
</file>

<file path=customXml/itemProps1.xml><?xml version="1.0" encoding="utf-8"?>
<ds:datastoreItem xmlns:ds="http://schemas.openxmlformats.org/officeDocument/2006/customXml" ds:itemID="{C97D1EFB-60A2-44DA-BD42-FF631A3289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6A1783-C0FE-46B3-AB3E-87DC1D26ED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affeec-5746-4d08-8a26-954e33b62b81"/>
    <ds:schemaRef ds:uri="d27c311f-db88-4cf5-a10d-d7b3dc8e9a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276940-C4FC-4059-9013-49A1E50BE5B5}">
  <ds:schemaRefs>
    <ds:schemaRef ds:uri="http://schemas.microsoft.com/office/2006/metadata/properties"/>
    <ds:schemaRef ds:uri="http://schemas.microsoft.com/office/infopath/2007/PartnerControls"/>
    <ds:schemaRef ds:uri="d27c311f-db88-4cf5-a10d-d7b3dc8e9ac9"/>
    <ds:schemaRef ds:uri="18affeec-5746-4d08-8a26-954e33b62b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928</Words>
  <Application>Microsoft Office PowerPoint</Application>
  <PresentationFormat>On-screen Show (16:9)</PresentationFormat>
  <Paragraphs>81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Book</vt:lpstr>
      <vt:lpstr>Calibri</vt:lpstr>
      <vt:lpstr>DejaVuSans-Bold</vt:lpstr>
      <vt:lpstr>Helvetica</vt:lpstr>
      <vt:lpstr>Default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Rabold</dc:creator>
  <cp:keywords/>
  <dc:description/>
  <cp:lastModifiedBy>Kerith Duncanson (HETI)</cp:lastModifiedBy>
  <cp:revision>57</cp:revision>
  <cp:lastPrinted>2021-06-29T07:17:01Z</cp:lastPrinted>
  <dcterms:modified xsi:type="dcterms:W3CDTF">2022-10-31T04:29:26Z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0x010100B2842FC9D2E91146B07F1AD45BEF0F4D</vt:lpwstr>
  </property>
  <property fmtid="{D5CDD505-2E9C-101B-9397-08002B2CF9AE}" pid="3" name="TaxKeyword">
    <vt:lpwstr/>
  </property>
</Properties>
</file>